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8"/>
  </p:notesMasterIdLst>
  <p:sldIdLst>
    <p:sldId id="256" r:id="rId2"/>
    <p:sldId id="278" r:id="rId3"/>
    <p:sldId id="263" r:id="rId4"/>
    <p:sldId id="260" r:id="rId5"/>
    <p:sldId id="262" r:id="rId6"/>
    <p:sldId id="265" r:id="rId7"/>
  </p:sldIdLst>
  <p:sldSz cx="12192000" cy="6858000"/>
  <p:notesSz cx="7315200" cy="9601200"/>
  <p:defaultTextStyle>
    <a:defPPr>
      <a:defRPr lang="en-GB"/>
    </a:defPPr>
    <a:lvl1pPr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DejaVu LGC Sans" charset="0"/>
        <a:cs typeface="DejaVu LGC Sans" charset="0"/>
      </a:defRPr>
    </a:lvl1pPr>
    <a:lvl2pPr marL="742950" indent="-28575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DejaVu LGC Sans" charset="0"/>
        <a:cs typeface="DejaVu LGC Sans" charset="0"/>
      </a:defRPr>
    </a:lvl2pPr>
    <a:lvl3pPr marL="1143000" indent="-22860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DejaVu LGC Sans" charset="0"/>
        <a:cs typeface="DejaVu LGC Sans" charset="0"/>
      </a:defRPr>
    </a:lvl3pPr>
    <a:lvl4pPr marL="1600200" indent="-22860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DejaVu LGC Sans" charset="0"/>
        <a:cs typeface="DejaVu LGC Sans" charset="0"/>
      </a:defRPr>
    </a:lvl4pPr>
    <a:lvl5pPr marL="2057400" indent="-22860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DejaVu LGC Sans" charset="0"/>
        <a:cs typeface="DejaVu LGC Sans" charset="0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DejaVu LGC Sans" charset="0"/>
        <a:cs typeface="DejaVu LGC Sans" charset="0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DejaVu LGC Sans" charset="0"/>
        <a:cs typeface="DejaVu LGC Sans" charset="0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DejaVu LGC Sans" charset="0"/>
        <a:cs typeface="DejaVu LGC Sans" charset="0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DejaVu LGC Sans" charset="0"/>
        <a:cs typeface="DejaVu LGC Sans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828B6"/>
    <a:srgbClr val="0000FF"/>
    <a:srgbClr val="006633"/>
    <a:srgbClr val="CC0099"/>
    <a:srgbClr val="FFE38B"/>
    <a:srgbClr val="FF6600"/>
    <a:srgbClr val="008000"/>
    <a:srgbClr val="1F497D"/>
    <a:srgbClr val="CC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86" autoAdjust="0"/>
    <p:restoredTop sz="83741" autoAdjust="0"/>
  </p:normalViewPr>
  <p:slideViewPr>
    <p:cSldViewPr>
      <p:cViewPr varScale="1">
        <p:scale>
          <a:sx n="57" d="100"/>
          <a:sy n="57" d="100"/>
        </p:scale>
        <p:origin x="272" y="48"/>
      </p:cViewPr>
      <p:guideLst>
        <p:guide orient="horz" pos="2160"/>
        <p:guide pos="3840"/>
      </p:guideLst>
    </p:cSldViewPr>
  </p:slideViewPr>
  <p:outlineViewPr>
    <p:cViewPr varScale="1">
      <p:scale>
        <a:sx n="170" d="200"/>
        <a:sy n="170" d="200"/>
      </p:scale>
      <p:origin x="-784" y="-8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AutoShape 1"/>
          <p:cNvSpPr>
            <a:spLocks noChangeArrowheads="1"/>
          </p:cNvSpPr>
          <p:nvPr/>
        </p:nvSpPr>
        <p:spPr bwMode="auto">
          <a:xfrm>
            <a:off x="0" y="0"/>
            <a:ext cx="7315200" cy="96012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  <p:sp>
        <p:nvSpPr>
          <p:cNvPr id="40963" name="AutoShape 2"/>
          <p:cNvSpPr>
            <a:spLocks noChangeArrowheads="1"/>
          </p:cNvSpPr>
          <p:nvPr/>
        </p:nvSpPr>
        <p:spPr bwMode="auto">
          <a:xfrm>
            <a:off x="0" y="0"/>
            <a:ext cx="7315200" cy="96012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  <p:sp>
        <p:nvSpPr>
          <p:cNvPr id="40964" name="AutoShape 3"/>
          <p:cNvSpPr>
            <a:spLocks noChangeArrowheads="1"/>
          </p:cNvSpPr>
          <p:nvPr/>
        </p:nvSpPr>
        <p:spPr bwMode="auto">
          <a:xfrm>
            <a:off x="0" y="0"/>
            <a:ext cx="7315200" cy="96012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165475" cy="474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9000" tIns="49680" rIns="99000" bIns="49680" numCol="1" anchor="t" anchorCtr="0" compatLnSpc="1">
            <a:prstTxWarp prst="textNoShape">
              <a:avLst/>
            </a:prstTxWarp>
          </a:bodyPr>
          <a:lstStyle>
            <a:lvl1pPr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300">
                <a:solidFill>
                  <a:srgbClr val="000000"/>
                </a:solidFill>
                <a:latin typeface="Times New Roman" charset="0"/>
                <a:ea typeface="DejaVu LGC Sans" charset="0"/>
                <a:cs typeface="DejaVu LGC Sans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dt"/>
          </p:nvPr>
        </p:nvSpPr>
        <p:spPr bwMode="auto">
          <a:xfrm>
            <a:off x="4143375" y="0"/>
            <a:ext cx="3165475" cy="474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9000" tIns="49680" rIns="99000" bIns="49680" numCol="1" anchor="t" anchorCtr="0" compatLnSpc="1">
            <a:prstTxWarp prst="textNoShape">
              <a:avLst/>
            </a:prstTxWarp>
          </a:bodyPr>
          <a:lstStyle>
            <a:lvl1pPr algn="r"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300">
                <a:solidFill>
                  <a:srgbClr val="000000"/>
                </a:solidFill>
                <a:latin typeface="Times New Roman" charset="0"/>
                <a:ea typeface="DejaVu LGC Sans" charset="0"/>
                <a:cs typeface="DejaVu LGC Sans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0967" name="Rectangle 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461963" y="720725"/>
            <a:ext cx="6391275" cy="359568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9" name="Rectangle 7"/>
          <p:cNvSpPr>
            <a:spLocks noGrp="1" noChangeArrowheads="1"/>
          </p:cNvSpPr>
          <p:nvPr>
            <p:ph type="body"/>
          </p:nvPr>
        </p:nvSpPr>
        <p:spPr bwMode="auto">
          <a:xfrm>
            <a:off x="731838" y="4559300"/>
            <a:ext cx="5846762" cy="4316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9000" tIns="49680" rIns="99000" bIns="4968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ftr"/>
          </p:nvPr>
        </p:nvSpPr>
        <p:spPr bwMode="auto">
          <a:xfrm>
            <a:off x="0" y="9120188"/>
            <a:ext cx="3165475" cy="4746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9000" tIns="49680" rIns="99000" bIns="49680" numCol="1" anchor="b" anchorCtr="0" compatLnSpc="1">
            <a:prstTxWarp prst="textNoShape">
              <a:avLst/>
            </a:prstTxWarp>
          </a:bodyPr>
          <a:lstStyle>
            <a:lvl1pPr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300">
                <a:solidFill>
                  <a:srgbClr val="000000"/>
                </a:solidFill>
                <a:latin typeface="Times New Roman" charset="0"/>
                <a:ea typeface="DejaVu LGC Sans" charset="0"/>
                <a:cs typeface="DejaVu LGC Sans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81" name="Rectangle 9"/>
          <p:cNvSpPr>
            <a:spLocks noGrp="1" noChangeArrowheads="1"/>
          </p:cNvSpPr>
          <p:nvPr>
            <p:ph type="sldNum"/>
          </p:nvPr>
        </p:nvSpPr>
        <p:spPr bwMode="auto">
          <a:xfrm>
            <a:off x="4143375" y="9120188"/>
            <a:ext cx="3165475" cy="4746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9000" tIns="49680" rIns="99000" bIns="49680" numCol="1" anchor="b" anchorCtr="0" compatLnSpc="1">
            <a:prstTxWarp prst="textNoShape">
              <a:avLst/>
            </a:prstTxWarp>
          </a:bodyPr>
          <a:lstStyle>
            <a:lvl1pPr algn="r"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300">
                <a:solidFill>
                  <a:srgbClr val="000000"/>
                </a:solidFill>
                <a:latin typeface="Times New Roman" charset="0"/>
                <a:ea typeface="DejaVu LGC Sans" charset="0"/>
                <a:cs typeface="DejaVu LGC Sans" charset="0"/>
              </a:defRPr>
            </a:lvl1pPr>
          </a:lstStyle>
          <a:p>
            <a:pPr>
              <a:defRPr/>
            </a:pPr>
            <a:fld id="{C3546CF7-A194-45C3-A85B-C450ED91A59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004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MS PGothic" pitchFamily="34" charset="-128"/>
        <a:cs typeface="ＭＳ Ｐゴシック" charset="-128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MS PGothic" pitchFamily="34" charset="-128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MS PGothic" pitchFamily="34" charset="-128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MS PGothic" pitchFamily="34" charset="-128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C3546CF7-A194-45C3-A85B-C450ED91A595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030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 algn="ctr">
              <a:defRPr baseline="0"/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Rectangle 5"/>
          <p:cNvSpPr txBox="1">
            <a:spLocks noChangeArrowheads="1"/>
          </p:cNvSpPr>
          <p:nvPr userDrawn="1"/>
        </p:nvSpPr>
        <p:spPr bwMode="auto">
          <a:xfrm>
            <a:off x="10261600" y="6243639"/>
            <a:ext cx="1314451" cy="4524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defRPr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kern="1200">
                <a:solidFill>
                  <a:schemeClr val="bg1"/>
                </a:solidFill>
                <a:latin typeface="Arial" charset="0"/>
                <a:ea typeface="DejaVu LGC Sans" charset="0"/>
                <a:cs typeface="DejaVu LGC Sans" charset="0"/>
              </a:defRPr>
            </a:lvl2pPr>
            <a:lvl3pPr marL="11430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kern="1200">
                <a:solidFill>
                  <a:schemeClr val="bg1"/>
                </a:solidFill>
                <a:latin typeface="Arial" charset="0"/>
                <a:ea typeface="DejaVu LGC Sans" charset="0"/>
                <a:cs typeface="DejaVu LGC Sans" charset="0"/>
              </a:defRPr>
            </a:lvl3pPr>
            <a:lvl4pPr marL="16002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kern="1200">
                <a:solidFill>
                  <a:schemeClr val="bg1"/>
                </a:solidFill>
                <a:latin typeface="Arial" charset="0"/>
                <a:ea typeface="DejaVu LGC Sans" charset="0"/>
                <a:cs typeface="DejaVu LGC Sans" charset="0"/>
              </a:defRPr>
            </a:lvl4pPr>
            <a:lvl5pPr marL="20574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kern="1200">
                <a:solidFill>
                  <a:schemeClr val="bg1"/>
                </a:solidFill>
                <a:latin typeface="Arial" charset="0"/>
                <a:ea typeface="DejaVu LGC Sans" charset="0"/>
                <a:cs typeface="DejaVu LGC Sans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DejaVu LGC Sans" charset="0"/>
                <a:cs typeface="DejaVu LGC Sans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DejaVu LGC Sans" charset="0"/>
                <a:cs typeface="DejaVu LGC Sans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DejaVu LGC Sans" charset="0"/>
                <a:cs typeface="DejaVu LGC Sans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DejaVu LGC Sans" charset="0"/>
                <a:cs typeface="DejaVu LGC Sans" charset="0"/>
              </a:defRPr>
            </a:lvl9pPr>
          </a:lstStyle>
          <a:p>
            <a:pPr>
              <a:defRPr/>
            </a:pPr>
            <a:fld id="{5E0127AB-56F0-4C4C-B69D-62B61AF9473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056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401"/>
            <a:ext cx="11195051" cy="4830763"/>
          </a:xfrm>
        </p:spPr>
        <p:txBody>
          <a:bodyPr/>
          <a:lstStyle>
            <a:lvl1pPr marL="344488" indent="-344488">
              <a:buClr>
                <a:srgbClr val="CC9900"/>
              </a:buClr>
              <a:buFont typeface="Wingdings" panose="05000000000000000000" pitchFamily="2" charset="2"/>
              <a:buChar char="§"/>
              <a:defRPr/>
            </a:lvl1pPr>
            <a:lvl2pPr marL="795338" indent="-338138">
              <a:buClr>
                <a:srgbClr val="3B812F"/>
              </a:buClr>
              <a:buSzPct val="60000"/>
              <a:buFont typeface="Wingdings" panose="05000000000000000000" pitchFamily="2" charset="2"/>
              <a:buChar char="q"/>
              <a:defRPr/>
            </a:lvl2pPr>
            <a:lvl3pPr marL="1139825" indent="-225425">
              <a:buClr>
                <a:srgbClr val="CC9900"/>
              </a:buClr>
              <a:buFont typeface="Wingdings" panose="05000000000000000000" pitchFamily="2" charset="2"/>
              <a:buChar char="§"/>
              <a:defRPr/>
            </a:lvl3pPr>
            <a:lvl4pPr marL="1603375" indent="-231775">
              <a:buClr>
                <a:srgbClr val="3B812F"/>
              </a:buClr>
              <a:buSzPct val="60000"/>
              <a:buFont typeface="Wingdings" panose="05000000000000000000" pitchFamily="2" charset="2"/>
              <a:buChar char="q"/>
              <a:defRPr/>
            </a:lvl4pPr>
            <a:lvl5pPr marL="2054225" indent="-225425">
              <a:buClr>
                <a:srgbClr val="CC9900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A892077-436D-426A-B82D-1A55919DD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200530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277814"/>
            <a:ext cx="11195051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Click to edit Master title style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600201"/>
            <a:ext cx="11195051" cy="464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0" name="Freeform 6"/>
          <p:cNvSpPr>
            <a:spLocks noChangeArrowheads="1"/>
          </p:cNvSpPr>
          <p:nvPr/>
        </p:nvSpPr>
        <p:spPr bwMode="auto">
          <a:xfrm>
            <a:off x="304800" y="228600"/>
            <a:ext cx="11176000" cy="6096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80">
            <a:solidFill>
              <a:srgbClr val="CC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 flipV="1">
            <a:off x="304800" y="6324599"/>
            <a:ext cx="11176000" cy="0"/>
          </a:xfrm>
          <a:prstGeom prst="line">
            <a:avLst/>
          </a:prstGeom>
          <a:noFill/>
          <a:ln w="19080">
            <a:solidFill>
              <a:srgbClr val="CC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8" name="Rectangle 4"/>
          <p:cNvSpPr txBox="1">
            <a:spLocks noChangeArrowheads="1"/>
          </p:cNvSpPr>
          <p:nvPr userDrawn="1"/>
        </p:nvSpPr>
        <p:spPr bwMode="auto">
          <a:xfrm>
            <a:off x="381000" y="6248400"/>
            <a:ext cx="9448800" cy="452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ctr" defTabSz="457200" rtl="0" fontAlgn="base"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kern="1200">
                <a:solidFill>
                  <a:schemeClr val="bg1"/>
                </a:solidFill>
                <a:latin typeface="Arial" charset="0"/>
                <a:ea typeface="DejaVu LGC Sans" charset="0"/>
                <a:cs typeface="DejaVu LGC Sans" charset="0"/>
              </a:defRPr>
            </a:lvl2pPr>
            <a:lvl3pPr marL="11430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kern="1200">
                <a:solidFill>
                  <a:schemeClr val="bg1"/>
                </a:solidFill>
                <a:latin typeface="Arial" charset="0"/>
                <a:ea typeface="DejaVu LGC Sans" charset="0"/>
                <a:cs typeface="DejaVu LGC Sans" charset="0"/>
              </a:defRPr>
            </a:lvl3pPr>
            <a:lvl4pPr marL="16002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kern="1200">
                <a:solidFill>
                  <a:schemeClr val="bg1"/>
                </a:solidFill>
                <a:latin typeface="Arial" charset="0"/>
                <a:ea typeface="DejaVu LGC Sans" charset="0"/>
                <a:cs typeface="DejaVu LGC Sans" charset="0"/>
              </a:defRPr>
            </a:lvl4pPr>
            <a:lvl5pPr marL="20574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kern="1200">
                <a:solidFill>
                  <a:schemeClr val="bg1"/>
                </a:solidFill>
                <a:latin typeface="Arial" charset="0"/>
                <a:ea typeface="DejaVu LGC Sans" charset="0"/>
                <a:cs typeface="DejaVu LGC Sans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DejaVu LGC Sans" charset="0"/>
                <a:cs typeface="DejaVu LGC Sans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DejaVu LGC Sans" charset="0"/>
                <a:cs typeface="DejaVu LGC Sans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DejaVu LGC Sans" charset="0"/>
                <a:cs typeface="DejaVu LGC Sans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DejaVu LGC Sans" charset="0"/>
                <a:cs typeface="DejaVu LGC Sans" charset="0"/>
              </a:defRPr>
            </a:lvl9pPr>
          </a:lstStyle>
          <a:p>
            <a:pPr algn="l"/>
            <a:endParaRPr lang="en-US" altLang="en-US" sz="1600" dirty="0">
              <a:latin typeface="Arial" pitchFamily="34" charset="0"/>
            </a:endParaRPr>
          </a:p>
        </p:txBody>
      </p:sp>
      <p:sp>
        <p:nvSpPr>
          <p:cNvPr id="9" name="Rectangle 5"/>
          <p:cNvSpPr txBox="1">
            <a:spLocks noChangeArrowheads="1"/>
          </p:cNvSpPr>
          <p:nvPr userDrawn="1"/>
        </p:nvSpPr>
        <p:spPr bwMode="auto">
          <a:xfrm>
            <a:off x="10261600" y="6243639"/>
            <a:ext cx="1314451" cy="4524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defRPr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kern="1200">
                <a:solidFill>
                  <a:schemeClr val="bg1"/>
                </a:solidFill>
                <a:latin typeface="Arial" charset="0"/>
                <a:ea typeface="DejaVu LGC Sans" charset="0"/>
                <a:cs typeface="DejaVu LGC Sans" charset="0"/>
              </a:defRPr>
            </a:lvl2pPr>
            <a:lvl3pPr marL="11430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kern="1200">
                <a:solidFill>
                  <a:schemeClr val="bg1"/>
                </a:solidFill>
                <a:latin typeface="Arial" charset="0"/>
                <a:ea typeface="DejaVu LGC Sans" charset="0"/>
                <a:cs typeface="DejaVu LGC Sans" charset="0"/>
              </a:defRPr>
            </a:lvl3pPr>
            <a:lvl4pPr marL="16002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kern="1200">
                <a:solidFill>
                  <a:schemeClr val="bg1"/>
                </a:solidFill>
                <a:latin typeface="Arial" charset="0"/>
                <a:ea typeface="DejaVu LGC Sans" charset="0"/>
                <a:cs typeface="DejaVu LGC Sans" charset="0"/>
              </a:defRPr>
            </a:lvl4pPr>
            <a:lvl5pPr marL="20574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kern="1200">
                <a:solidFill>
                  <a:schemeClr val="bg1"/>
                </a:solidFill>
                <a:latin typeface="Arial" charset="0"/>
                <a:ea typeface="DejaVu LGC Sans" charset="0"/>
                <a:cs typeface="DejaVu LGC Sans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DejaVu LGC Sans" charset="0"/>
                <a:cs typeface="DejaVu LGC Sans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DejaVu LGC Sans" charset="0"/>
                <a:cs typeface="DejaVu LGC Sans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DejaVu LGC Sans" charset="0"/>
                <a:cs typeface="DejaVu LGC Sans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DejaVu LGC Sans" charset="0"/>
                <a:cs typeface="DejaVu LGC Sans" charset="0"/>
              </a:defRPr>
            </a:lvl9pPr>
          </a:lstStyle>
          <a:p>
            <a:pPr>
              <a:defRPr/>
            </a:pPr>
            <a:fld id="{5E0127AB-56F0-4C4C-B69D-62B61AF9473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800" b="1">
          <a:solidFill>
            <a:srgbClr val="006633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200">
          <a:solidFill>
            <a:srgbClr val="006633"/>
          </a:solidFill>
          <a:latin typeface="Garamond" pitchFamily="28" charset="0"/>
          <a:ea typeface="DejaVu LGC Sans" charset="0"/>
          <a:cs typeface="DejaVu LGC Sans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200">
          <a:solidFill>
            <a:srgbClr val="006633"/>
          </a:solidFill>
          <a:latin typeface="Garamond" pitchFamily="28" charset="0"/>
          <a:ea typeface="DejaVu LGC Sans" charset="0"/>
          <a:cs typeface="DejaVu LGC Sans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200">
          <a:solidFill>
            <a:srgbClr val="006633"/>
          </a:solidFill>
          <a:latin typeface="Garamond" pitchFamily="28" charset="0"/>
          <a:ea typeface="DejaVu LGC Sans" charset="0"/>
          <a:cs typeface="DejaVu LGC Sans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200">
          <a:solidFill>
            <a:srgbClr val="006633"/>
          </a:solidFill>
          <a:latin typeface="Garamond" pitchFamily="28" charset="0"/>
          <a:ea typeface="DejaVu LGC Sans" charset="0"/>
          <a:cs typeface="DejaVu LGC Sans" charset="0"/>
        </a:defRPr>
      </a:lvl5pPr>
      <a:lvl6pPr marL="2514600" indent="-228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200">
          <a:solidFill>
            <a:srgbClr val="006633"/>
          </a:solidFill>
          <a:latin typeface="Garamond" pitchFamily="28" charset="0"/>
          <a:ea typeface="DejaVu LGC Sans" charset="0"/>
          <a:cs typeface="DejaVu LGC Sans" charset="0"/>
        </a:defRPr>
      </a:lvl6pPr>
      <a:lvl7pPr marL="2971800" indent="-228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200">
          <a:solidFill>
            <a:srgbClr val="006633"/>
          </a:solidFill>
          <a:latin typeface="Garamond" pitchFamily="28" charset="0"/>
          <a:ea typeface="DejaVu LGC Sans" charset="0"/>
          <a:cs typeface="DejaVu LGC Sans" charset="0"/>
        </a:defRPr>
      </a:lvl7pPr>
      <a:lvl8pPr marL="3429000" indent="-228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200">
          <a:solidFill>
            <a:srgbClr val="006633"/>
          </a:solidFill>
          <a:latin typeface="Garamond" pitchFamily="28" charset="0"/>
          <a:ea typeface="DejaVu LGC Sans" charset="0"/>
          <a:cs typeface="DejaVu LGC Sans" charset="0"/>
        </a:defRPr>
      </a:lvl8pPr>
      <a:lvl9pPr marL="3886200" indent="-228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200">
          <a:solidFill>
            <a:srgbClr val="006633"/>
          </a:solidFill>
          <a:latin typeface="Garamond" pitchFamily="28" charset="0"/>
          <a:ea typeface="DejaVu LGC Sans" charset="0"/>
          <a:cs typeface="DejaVu LGC Sans" charset="0"/>
        </a:defRPr>
      </a:lvl9pPr>
    </p:titleStyle>
    <p:bodyStyle>
      <a:lvl1pPr marL="342900" indent="-342900" algn="l" defTabSz="457200" rtl="0" eaLnBrk="0" fontAlgn="base" hangingPunct="0">
        <a:spcBef>
          <a:spcPts val="7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0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6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6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57200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57200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57200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E0D8C-4513-4957-AEA6-1E934CB93F9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Covert Malware Launching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D2D8A4-51A7-41E9-8BE7-214DD78ED43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Narrated by Charles Nicholas</a:t>
            </a:r>
          </a:p>
          <a:p>
            <a:r>
              <a:rPr lang="en-US"/>
              <a:t>March 20, 2020</a:t>
            </a:r>
            <a:endParaRPr lang="en-US" dirty="0"/>
          </a:p>
        </p:txBody>
      </p:sp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9576CE53-509C-4B2D-946E-E9392B5C9E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542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24"/>
    </mc:Choice>
    <mc:Fallback xmlns="">
      <p:transition spd="slow" advTm="203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957B790-3126-4189-B415-80A3AA6185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Techniques for executing malware with the goal of avoiding detection</a:t>
            </a:r>
          </a:p>
          <a:p>
            <a:pPr lvl="1"/>
            <a:r>
              <a:rPr lang="en-US" dirty="0"/>
              <a:t>Malware wants to hide from task manager, antivirus, etc.</a:t>
            </a:r>
          </a:p>
          <a:p>
            <a:endParaRPr lang="en-US" dirty="0"/>
          </a:p>
          <a:p>
            <a:r>
              <a:rPr lang="en-US" dirty="0"/>
              <a:t>Analysts must be aware of common covert malware launching techniques</a:t>
            </a:r>
          </a:p>
          <a:p>
            <a:pPr lvl="1"/>
            <a:r>
              <a:rPr lang="en-US" dirty="0"/>
              <a:t>Be aware of common Windows API call indicators</a:t>
            </a:r>
          </a:p>
          <a:p>
            <a:pPr lvl="1"/>
            <a:r>
              <a:rPr lang="en-US" dirty="0"/>
              <a:t>Find covertly launched malware on a live system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7E7440E-D48A-40AE-9D90-6CB562B07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Covert Malware Launching</a:t>
            </a:r>
          </a:p>
        </p:txBody>
      </p:sp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2FB8B7F8-A207-40B2-A52E-9A5CE8D1B3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73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328"/>
    </mc:Choice>
    <mc:Fallback xmlns="">
      <p:transition spd="slow" advTm="493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category of malware that contains a payload to be covertly executed</a:t>
            </a:r>
          </a:p>
          <a:p>
            <a:endParaRPr lang="en-US" dirty="0"/>
          </a:p>
          <a:p>
            <a:r>
              <a:rPr lang="en-US" dirty="0"/>
              <a:t>Typically, the payload is obfuscated on disk to hide malicious functionality from static analysis</a:t>
            </a:r>
          </a:p>
          <a:p>
            <a:endParaRPr lang="en-US" dirty="0"/>
          </a:p>
          <a:p>
            <a:r>
              <a:rPr lang="en-US" dirty="0"/>
              <a:t>Example: A loader contains an obfuscated PE file as a resource. It loads and </a:t>
            </a:r>
            <a:r>
              <a:rPr lang="en-US" dirty="0" err="1"/>
              <a:t>deobfuscates</a:t>
            </a:r>
            <a:r>
              <a:rPr lang="en-US" dirty="0"/>
              <a:t> the resource, then injects into explorer.exe to give it execution.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Loader / Launcher</a:t>
            </a:r>
          </a:p>
        </p:txBody>
      </p:sp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FF53B7DF-1BE2-41B7-B116-1C95677A24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30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699"/>
    </mc:Choice>
    <mc:Fallback xmlns="">
      <p:transition spd="slow" advTm="656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Most popular type of covert malware launching</a:t>
            </a:r>
          </a:p>
          <a:p>
            <a:endParaRPr lang="en-US" dirty="0"/>
          </a:p>
          <a:p>
            <a:r>
              <a:rPr lang="en-US" dirty="0"/>
              <a:t>Malware injects code into a legitimate process</a:t>
            </a:r>
          </a:p>
          <a:p>
            <a:endParaRPr lang="en-US" dirty="0"/>
          </a:p>
          <a:p>
            <a:r>
              <a:rPr lang="en-US" dirty="0"/>
              <a:t>Typically indicated by </a:t>
            </a:r>
            <a:r>
              <a:rPr lang="en-US" dirty="0" err="1"/>
              <a:t>VirtualAllocEx</a:t>
            </a:r>
            <a:r>
              <a:rPr lang="en-US" dirty="0"/>
              <a:t> and </a:t>
            </a:r>
            <a:r>
              <a:rPr lang="en-US" dirty="0" err="1"/>
              <a:t>WriteProcessMemory</a:t>
            </a:r>
            <a:endParaRPr lang="en-US" dirty="0"/>
          </a:p>
          <a:p>
            <a:endParaRPr lang="en-US" dirty="0"/>
          </a:p>
          <a:p>
            <a:r>
              <a:rPr lang="en-US" dirty="0"/>
              <a:t>3 major types: DLL injection, direct injection, process replacement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 Injection</a:t>
            </a:r>
          </a:p>
        </p:txBody>
      </p:sp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6D2F7593-77CD-4709-A81C-7171DA1743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14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200"/>
    </mc:Choice>
    <mc:Fallback xmlns="">
      <p:transition spd="slow" advTm="62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Type of process injection where a victim process is forced to load a malicious DLL</a:t>
            </a:r>
          </a:p>
          <a:p>
            <a:endParaRPr lang="en-US" dirty="0"/>
          </a:p>
          <a:p>
            <a:r>
              <a:rPr lang="en-US" dirty="0"/>
              <a:t>Step 1: Loader gets a handle to the victim process</a:t>
            </a:r>
          </a:p>
          <a:p>
            <a:pPr marL="965200" lvl="1" indent="-514350"/>
            <a:r>
              <a:rPr lang="en-US" dirty="0"/>
              <a:t>Takes a snapshot of the running processes and iterates over them</a:t>
            </a:r>
          </a:p>
          <a:p>
            <a:pPr marL="965200" lvl="1" indent="-514350"/>
            <a:r>
              <a:rPr lang="en-US" dirty="0"/>
              <a:t>Gets the PID of the victim process</a:t>
            </a:r>
          </a:p>
          <a:p>
            <a:pPr marL="965200" lvl="1" indent="-514350"/>
            <a:r>
              <a:rPr lang="en-US" dirty="0"/>
              <a:t>Obtains handle to the process using its PID</a:t>
            </a:r>
          </a:p>
          <a:p>
            <a:pPr marL="965200" lvl="1" indent="-514350"/>
            <a:r>
              <a:rPr lang="en-US" dirty="0"/>
              <a:t>Typical API calls: CreateToolHelp32Snapshot, Process32First, Process32Next, </a:t>
            </a:r>
            <a:r>
              <a:rPr lang="en-US" dirty="0" err="1"/>
              <a:t>OpenProcess</a:t>
            </a:r>
            <a:endParaRPr lang="en-US" dirty="0"/>
          </a:p>
          <a:p>
            <a:pPr marL="965200" lvl="1" indent="-514350"/>
            <a:endParaRPr lang="en-US" dirty="0"/>
          </a:p>
          <a:p>
            <a:pPr marL="965200" lvl="1" indent="-514350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DLL Injection – Part 1</a:t>
            </a:r>
          </a:p>
        </p:txBody>
      </p:sp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C36D6402-3ECD-481C-9897-82A543895E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14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872"/>
    </mc:Choice>
    <mc:Fallback xmlns="">
      <p:transition spd="slow" advTm="1098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Step 2: Loader writes name of DLL in victim process’s memory</a:t>
            </a:r>
          </a:p>
          <a:p>
            <a:pPr lvl="1"/>
            <a:r>
              <a:rPr lang="en-US" dirty="0" err="1"/>
              <a:t>VirtualAllocEx</a:t>
            </a:r>
            <a:r>
              <a:rPr lang="en-US" dirty="0"/>
              <a:t> – given handle to victim process, allocate space for the name of the malicious DLL</a:t>
            </a:r>
          </a:p>
          <a:p>
            <a:pPr lvl="1"/>
            <a:r>
              <a:rPr lang="en-US" dirty="0" err="1"/>
              <a:t>WriteProcessMemory</a:t>
            </a:r>
            <a:r>
              <a:rPr lang="en-US" dirty="0"/>
              <a:t> – Writes malicious DLL name to space allocated with </a:t>
            </a:r>
            <a:r>
              <a:rPr lang="en-US" dirty="0" err="1"/>
              <a:t>VirtualAllocEx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DLL Injection – Part 2</a:t>
            </a:r>
          </a:p>
        </p:txBody>
      </p:sp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930ED284-3E8C-4ACB-A660-BFB94EE258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644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172"/>
    </mc:Choice>
    <mc:Fallback xmlns="">
      <p:transition spd="slow" advTm="411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nk Presentation">
  <a:themeElements>
    <a:clrScheme name="Custom 2">
      <a:dk1>
        <a:srgbClr val="000000"/>
      </a:dk1>
      <a:lt1>
        <a:srgbClr val="00000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3B812F"/>
      </a:hlink>
      <a:folHlink>
        <a:srgbClr val="CC9900"/>
      </a:folHlink>
    </a:clrScheme>
    <a:fontScheme name="Blank Presentation">
      <a:majorFont>
        <a:latin typeface="Garamond"/>
        <a:ea typeface="DejaVu LGC Sans"/>
        <a:cs typeface="DejaVu LGC Sans"/>
      </a:majorFont>
      <a:minorFont>
        <a:latin typeface="Arial"/>
        <a:ea typeface="DejaVu LGC Sans"/>
        <a:cs typeface="DejaVu LGC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51535</TotalTime>
  <Words>271</Words>
  <Application>Microsoft Office PowerPoint</Application>
  <PresentationFormat>Widescreen</PresentationFormat>
  <Paragraphs>37</Paragraphs>
  <Slides>6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Garamond</vt:lpstr>
      <vt:lpstr>Times New Roman</vt:lpstr>
      <vt:lpstr>Wingdings</vt:lpstr>
      <vt:lpstr>Blank Presentation</vt:lpstr>
      <vt:lpstr>Covert Malware Launching</vt:lpstr>
      <vt:lpstr>Covert Malware Launching</vt:lpstr>
      <vt:lpstr>Loader / Launcher</vt:lpstr>
      <vt:lpstr>Process Injection</vt:lpstr>
      <vt:lpstr>DLL Injection – Part 1</vt:lpstr>
      <vt:lpstr>DLL Injection – Part 2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CMSC 426 Principles of Computer Security</dc:title>
  <dc:creator>Katherine Gibson</dc:creator>
  <cp:lastModifiedBy>Charles Nicholas</cp:lastModifiedBy>
  <cp:revision>948</cp:revision>
  <cp:lastPrinted>2009-04-22T19:24:48Z</cp:lastPrinted>
  <dcterms:created xsi:type="dcterms:W3CDTF">2013-08-18T19:22:46Z</dcterms:created>
  <dcterms:modified xsi:type="dcterms:W3CDTF">2020-03-20T19:59:55Z</dcterms:modified>
</cp:coreProperties>
</file>